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Be Vietnam" pitchFamily="2" charset="77"/>
      <p:regular r:id="rId10"/>
    </p:embeddedFont>
    <p:embeddedFont>
      <p:font typeface="File" panose="02000000000000000000" pitchFamily="2" charset="77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606" autoAdjust="0"/>
  </p:normalViewPr>
  <p:slideViewPr>
    <p:cSldViewPr>
      <p:cViewPr varScale="1">
        <p:scale>
          <a:sx n="75" d="100"/>
          <a:sy n="75" d="100"/>
        </p:scale>
        <p:origin x="624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363599" y="5806717"/>
            <a:ext cx="4116684" cy="4843882"/>
          </a:xfrm>
          <a:custGeom>
            <a:avLst/>
            <a:gdLst/>
            <a:ahLst/>
            <a:cxnLst/>
            <a:rect l="l" t="t" r="r" b="b"/>
            <a:pathLst>
              <a:path w="4116684" h="4843882">
                <a:moveTo>
                  <a:pt x="0" y="0"/>
                </a:moveTo>
                <a:lnTo>
                  <a:pt x="4116684" y="0"/>
                </a:lnTo>
                <a:lnTo>
                  <a:pt x="4116684" y="4843882"/>
                </a:lnTo>
                <a:lnTo>
                  <a:pt x="0" y="4843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3807717" y="-363599"/>
            <a:ext cx="4116684" cy="4843882"/>
          </a:xfrm>
          <a:custGeom>
            <a:avLst/>
            <a:gdLst/>
            <a:ahLst/>
            <a:cxnLst/>
            <a:rect l="l" t="t" r="r" b="b"/>
            <a:pathLst>
              <a:path w="4116684" h="4843882">
                <a:moveTo>
                  <a:pt x="0" y="0"/>
                </a:moveTo>
                <a:lnTo>
                  <a:pt x="4116684" y="0"/>
                </a:lnTo>
                <a:lnTo>
                  <a:pt x="4116684" y="4843882"/>
                </a:lnTo>
                <a:lnTo>
                  <a:pt x="0" y="4843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802483"/>
            <a:ext cx="13206694" cy="683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90"/>
              </a:lnSpc>
            </a:pPr>
            <a:r>
              <a:rPr lang="en-US" sz="10379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DocuGenAI : </a:t>
            </a:r>
          </a:p>
          <a:p>
            <a:pPr algn="l">
              <a:lnSpc>
                <a:spcPts val="10690"/>
              </a:lnSpc>
            </a:pPr>
            <a:endParaRPr lang="en-US" sz="10379">
              <a:solidFill>
                <a:srgbClr val="004AAD"/>
              </a:solidFill>
              <a:latin typeface="File"/>
              <a:ea typeface="File"/>
              <a:cs typeface="File"/>
              <a:sym typeface="File"/>
            </a:endParaRPr>
          </a:p>
          <a:p>
            <a:pPr algn="l">
              <a:lnSpc>
                <a:spcPts val="10690"/>
              </a:lnSpc>
            </a:pPr>
            <a:r>
              <a:rPr lang="en-US" sz="10379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A Technical Documentation Assistant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0725675" y="1726683"/>
            <a:ext cx="5436886" cy="7531617"/>
          </a:xfrm>
          <a:custGeom>
            <a:avLst/>
            <a:gdLst/>
            <a:ahLst/>
            <a:cxnLst/>
            <a:rect l="l" t="t" r="r" b="b"/>
            <a:pathLst>
              <a:path w="5436886" h="7531617">
                <a:moveTo>
                  <a:pt x="5436886" y="0"/>
                </a:moveTo>
                <a:lnTo>
                  <a:pt x="0" y="0"/>
                </a:lnTo>
                <a:lnTo>
                  <a:pt x="0" y="7531617"/>
                </a:lnTo>
                <a:lnTo>
                  <a:pt x="5436886" y="7531617"/>
                </a:lnTo>
                <a:lnTo>
                  <a:pt x="5436886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0" y="-58793"/>
            <a:ext cx="5140515" cy="6048570"/>
          </a:xfrm>
          <a:custGeom>
            <a:avLst/>
            <a:gdLst/>
            <a:ahLst/>
            <a:cxnLst/>
            <a:rect l="l" t="t" r="r" b="b"/>
            <a:pathLst>
              <a:path w="5140515" h="6048570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74513" y="4056007"/>
            <a:ext cx="5140515" cy="6048570"/>
          </a:xfrm>
          <a:custGeom>
            <a:avLst/>
            <a:gdLst/>
            <a:ahLst/>
            <a:cxnLst/>
            <a:rect l="l" t="t" r="r" b="b"/>
            <a:pathLst>
              <a:path w="5140515" h="6048570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278368" y="2520315"/>
            <a:ext cx="5246370" cy="52463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 flipH="1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78860" y="0"/>
                  </a:moveTo>
                  <a:lnTo>
                    <a:pt x="33940" y="0"/>
                  </a:lnTo>
                  <a:cubicBezTo>
                    <a:pt x="15196" y="0"/>
                    <a:pt x="0" y="15196"/>
                    <a:pt x="0" y="33940"/>
                  </a:cubicBezTo>
                  <a:lnTo>
                    <a:pt x="0" y="778860"/>
                  </a:lnTo>
                  <a:cubicBezTo>
                    <a:pt x="0" y="797604"/>
                    <a:pt x="15196" y="812800"/>
                    <a:pt x="33940" y="812800"/>
                  </a:cubicBezTo>
                  <a:lnTo>
                    <a:pt x="778860" y="812800"/>
                  </a:lnTo>
                  <a:cubicBezTo>
                    <a:pt x="797604" y="812800"/>
                    <a:pt x="812800" y="797604"/>
                    <a:pt x="812800" y="778860"/>
                  </a:cubicBezTo>
                  <a:lnTo>
                    <a:pt x="812800" y="33940"/>
                  </a:lnTo>
                  <a:cubicBezTo>
                    <a:pt x="812800" y="15196"/>
                    <a:pt x="797604" y="0"/>
                    <a:pt x="778860" y="0"/>
                  </a:cubicBezTo>
                  <a:close/>
                </a:path>
              </a:pathLst>
            </a:custGeom>
            <a:blipFill>
              <a:blip r:embed="rId4"/>
              <a:stretch>
                <a:fillRect l="-16666" r="-16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733445" y="2700174"/>
            <a:ext cx="8546054" cy="129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8"/>
              </a:lnSpc>
            </a:pPr>
            <a:r>
              <a:rPr lang="en-US" sz="2484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Automate technical documentation generation, management, and visualization.</a:t>
            </a:r>
          </a:p>
          <a:p>
            <a:pPr algn="l">
              <a:lnSpc>
                <a:spcPts val="3478"/>
              </a:lnSpc>
            </a:pPr>
            <a:endParaRPr lang="en-US" sz="2484">
              <a:solidFill>
                <a:srgbClr val="004AAD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733445" y="1143000"/>
            <a:ext cx="7848159" cy="1035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3"/>
              </a:lnSpc>
              <a:spcBef>
                <a:spcPct val="0"/>
              </a:spcBef>
            </a:pPr>
            <a:r>
              <a:rPr lang="en-US" sz="7556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Obje</a:t>
            </a:r>
            <a:r>
              <a:rPr lang="en-US" sz="7556" b="1" u="none" strike="noStrike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ctive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33445" y="5961066"/>
            <a:ext cx="7662148" cy="2613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433" lvl="1" indent="-267716" algn="l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Programming Language: Python</a:t>
            </a:r>
          </a:p>
          <a:p>
            <a:pPr marL="535433" lvl="1" indent="-267716" algn="l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OpenAI GPT-4 Turbo</a:t>
            </a:r>
          </a:p>
          <a:p>
            <a:pPr marL="535433" lvl="1" indent="-267716" algn="l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ChromaDB (Vector Store)</a:t>
            </a:r>
          </a:p>
          <a:p>
            <a:pPr marL="535433" lvl="1" indent="-267716" algn="l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Streamlit (Frontend)</a:t>
            </a:r>
          </a:p>
          <a:p>
            <a:pPr marL="535433" lvl="1" indent="-267716" algn="l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Plotly, PCA, t-SNE (Visualization)</a:t>
            </a:r>
          </a:p>
          <a:p>
            <a:pPr marL="535433" lvl="1" indent="-267716" algn="l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dotenv, Faker (Environment &amp; Data Generation)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33445" y="4683065"/>
            <a:ext cx="9554555" cy="1035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3"/>
              </a:lnSpc>
              <a:spcBef>
                <a:spcPct val="0"/>
              </a:spcBef>
            </a:pPr>
            <a:r>
              <a:rPr lang="en-US" sz="7556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Te</a:t>
            </a:r>
            <a:r>
              <a:rPr lang="en-US" sz="7556" b="1" u="none" strike="noStrike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chnologies Used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719584" y="-102870"/>
            <a:ext cx="6568416" cy="10389870"/>
            <a:chOff x="0" y="0"/>
            <a:chExt cx="1017619" cy="1609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17619" cy="1609663"/>
            </a:xfrm>
            <a:custGeom>
              <a:avLst/>
              <a:gdLst/>
              <a:ahLst/>
              <a:cxnLst/>
              <a:rect l="l" t="t" r="r" b="b"/>
              <a:pathLst>
                <a:path w="1017619" h="1609663">
                  <a:moveTo>
                    <a:pt x="27109" y="0"/>
                  </a:moveTo>
                  <a:lnTo>
                    <a:pt x="990510" y="0"/>
                  </a:lnTo>
                  <a:cubicBezTo>
                    <a:pt x="997700" y="0"/>
                    <a:pt x="1004595" y="2856"/>
                    <a:pt x="1009679" y="7940"/>
                  </a:cubicBezTo>
                  <a:cubicBezTo>
                    <a:pt x="1014763" y="13024"/>
                    <a:pt x="1017619" y="19919"/>
                    <a:pt x="1017619" y="27109"/>
                  </a:cubicBezTo>
                  <a:lnTo>
                    <a:pt x="1017619" y="1582554"/>
                  </a:lnTo>
                  <a:cubicBezTo>
                    <a:pt x="1017619" y="1589743"/>
                    <a:pt x="1014763" y="1596639"/>
                    <a:pt x="1009679" y="1601723"/>
                  </a:cubicBezTo>
                  <a:cubicBezTo>
                    <a:pt x="1004595" y="1606807"/>
                    <a:pt x="997700" y="1609663"/>
                    <a:pt x="990510" y="1609663"/>
                  </a:cubicBezTo>
                  <a:lnTo>
                    <a:pt x="27109" y="1609663"/>
                  </a:lnTo>
                  <a:cubicBezTo>
                    <a:pt x="19919" y="1609663"/>
                    <a:pt x="13024" y="1606807"/>
                    <a:pt x="7940" y="1601723"/>
                  </a:cubicBezTo>
                  <a:cubicBezTo>
                    <a:pt x="2856" y="1596639"/>
                    <a:pt x="0" y="1589743"/>
                    <a:pt x="0" y="1582554"/>
                  </a:cubicBezTo>
                  <a:lnTo>
                    <a:pt x="0" y="27109"/>
                  </a:lnTo>
                  <a:cubicBezTo>
                    <a:pt x="0" y="19919"/>
                    <a:pt x="2856" y="13024"/>
                    <a:pt x="7940" y="7940"/>
                  </a:cubicBezTo>
                  <a:cubicBezTo>
                    <a:pt x="13024" y="2856"/>
                    <a:pt x="19919" y="0"/>
                    <a:pt x="27109" y="0"/>
                  </a:cubicBezTo>
                  <a:close/>
                </a:path>
              </a:pathLst>
            </a:custGeom>
            <a:blipFill>
              <a:blip r:embed="rId3"/>
              <a:stretch>
                <a:fillRect l="-98702" t="-22289" r="-7486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48259" y="1143000"/>
            <a:ext cx="6858539" cy="1025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3"/>
              </a:lnSpc>
              <a:spcBef>
                <a:spcPct val="0"/>
              </a:spcBef>
            </a:pPr>
            <a:r>
              <a:rPr lang="en-US" sz="7556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Key Fea</a:t>
            </a:r>
            <a:r>
              <a:rPr lang="en-US" sz="7556" b="1" u="none" strike="noStrike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tures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8259" y="2958762"/>
            <a:ext cx="10200551" cy="568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Documentation Generator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API Documentation, Code Explanations, Troubleshooting Guides, Code Generation.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Knowledge Base Management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Upload ZIP files with multiple formats (.txt, .md, .json, .csv, .py, .html).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Generate synthetic documentation using Faker.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Retrieval-Augmented Generation (RAG)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Fetch relevant documents for richer, context-driven outputs.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Visualization Module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Interactive document similarity maps (PCA, t-SNE with Plotly).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Modern User Interface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Customized CSS enhancements for a polished experience.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361794" y="581033"/>
            <a:ext cx="10508151" cy="1883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12"/>
              </a:lnSpc>
              <a:spcBef>
                <a:spcPct val="0"/>
              </a:spcBef>
            </a:pPr>
            <a:r>
              <a:rPr lang="en-US" sz="7099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T</a:t>
            </a:r>
            <a:r>
              <a:rPr lang="en-US" sz="7099" b="1" u="none" strike="noStrike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echnical Architecture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361794" y="2940191"/>
            <a:ext cx="10508151" cy="611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Frontend</a:t>
            </a:r>
          </a:p>
          <a:p>
            <a:pPr marL="1070865" lvl="2" indent="-356955" algn="just">
              <a:lnSpc>
                <a:spcPts val="3472"/>
              </a:lnSpc>
              <a:buFont typeface="Arial"/>
              <a:buChar char="⚬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Streamlit UI with Custom Styling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Backend</a:t>
            </a:r>
          </a:p>
          <a:p>
            <a:pPr marL="1070865" lvl="2" indent="-356955" algn="just">
              <a:lnSpc>
                <a:spcPts val="3472"/>
              </a:lnSpc>
              <a:buFont typeface="Arial"/>
              <a:buChar char="⚬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OpenAI API Integration</a:t>
            </a:r>
          </a:p>
          <a:p>
            <a:pPr marL="1070865" lvl="2" indent="-356955" algn="just">
              <a:lnSpc>
                <a:spcPts val="3472"/>
              </a:lnSpc>
              <a:buFont typeface="Arial"/>
              <a:buChar char="⚬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Prompt Engineering &amp; RAG</a:t>
            </a:r>
          </a:p>
          <a:p>
            <a:pPr marL="1070865" lvl="2" indent="-356955" algn="just">
              <a:lnSpc>
                <a:spcPts val="3472"/>
              </a:lnSpc>
              <a:buFont typeface="Arial"/>
              <a:buChar char="⚬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Document Processing &amp; Synthetic Data Generation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Vector Store</a:t>
            </a:r>
          </a:p>
          <a:p>
            <a:pPr marL="1070865" lvl="2" indent="-356955" algn="just">
              <a:lnSpc>
                <a:spcPts val="3472"/>
              </a:lnSpc>
              <a:buFont typeface="Arial"/>
              <a:buChar char="⚬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ChromaDB for Persistent Embedding Storage and Retrieval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Visualization Layer</a:t>
            </a:r>
          </a:p>
          <a:p>
            <a:pPr marL="1070865" lvl="2" indent="-356955" algn="just">
              <a:lnSpc>
                <a:spcPts val="3472"/>
              </a:lnSpc>
              <a:buFont typeface="Arial"/>
              <a:buChar char="⚬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PCA/t-SNE for Dimension Reduction</a:t>
            </a:r>
          </a:p>
          <a:p>
            <a:pPr marL="1070865" lvl="2" indent="-356955" algn="just">
              <a:lnSpc>
                <a:spcPts val="3472"/>
              </a:lnSpc>
              <a:buFont typeface="Arial"/>
              <a:buChar char="⚬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Plotly for Interactive Charts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Environment Management</a:t>
            </a:r>
          </a:p>
          <a:p>
            <a:pPr marL="1070865" lvl="2" indent="-356955" algn="just">
              <a:lnSpc>
                <a:spcPts val="3472"/>
              </a:lnSpc>
              <a:buFont typeface="Arial"/>
              <a:buChar char="⚬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dotenv for secure API key and configuration handling</a:t>
            </a:r>
          </a:p>
          <a:p>
            <a:pPr algn="just">
              <a:lnSpc>
                <a:spcPts val="3472"/>
              </a:lnSpc>
            </a:pPr>
            <a:endParaRPr lang="en-US" sz="2480">
              <a:solidFill>
                <a:srgbClr val="004AAD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5312719" cy="8403618"/>
            <a:chOff x="0" y="0"/>
            <a:chExt cx="1017619" cy="16096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7619" cy="1609663"/>
            </a:xfrm>
            <a:custGeom>
              <a:avLst/>
              <a:gdLst/>
              <a:ahLst/>
              <a:cxnLst/>
              <a:rect l="l" t="t" r="r" b="b"/>
              <a:pathLst>
                <a:path w="1017619" h="1609663">
                  <a:moveTo>
                    <a:pt x="33517" y="0"/>
                  </a:moveTo>
                  <a:lnTo>
                    <a:pt x="984103" y="0"/>
                  </a:lnTo>
                  <a:cubicBezTo>
                    <a:pt x="1002614" y="0"/>
                    <a:pt x="1017619" y="15006"/>
                    <a:pt x="1017619" y="33517"/>
                  </a:cubicBezTo>
                  <a:lnTo>
                    <a:pt x="1017619" y="1576146"/>
                  </a:lnTo>
                  <a:cubicBezTo>
                    <a:pt x="1017619" y="1585035"/>
                    <a:pt x="1014088" y="1593560"/>
                    <a:pt x="1007803" y="1599846"/>
                  </a:cubicBezTo>
                  <a:cubicBezTo>
                    <a:pt x="1001517" y="1606132"/>
                    <a:pt x="992992" y="1609663"/>
                    <a:pt x="984103" y="1609663"/>
                  </a:cubicBezTo>
                  <a:lnTo>
                    <a:pt x="33517" y="1609663"/>
                  </a:lnTo>
                  <a:cubicBezTo>
                    <a:pt x="15006" y="1609663"/>
                    <a:pt x="0" y="1594657"/>
                    <a:pt x="0" y="1576146"/>
                  </a:cubicBezTo>
                  <a:lnTo>
                    <a:pt x="0" y="33517"/>
                  </a:lnTo>
                  <a:cubicBezTo>
                    <a:pt x="0" y="15006"/>
                    <a:pt x="15006" y="0"/>
                    <a:pt x="33517" y="0"/>
                  </a:cubicBezTo>
                  <a:close/>
                </a:path>
              </a:pathLst>
            </a:custGeom>
            <a:blipFill>
              <a:blip r:embed="rId3"/>
              <a:stretch>
                <a:fillRect l="-15446" r="-154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1417320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5400000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565091"/>
            <a:ext cx="9888139" cy="200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3"/>
              </a:lnSpc>
              <a:spcBef>
                <a:spcPct val="0"/>
              </a:spcBef>
            </a:pPr>
            <a:r>
              <a:rPr lang="en-US" sz="7556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Results </a:t>
            </a:r>
            <a:r>
              <a:rPr lang="en-US" sz="7556" b="1" u="none" strike="noStrike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and Performance Analysis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757194" y="714824"/>
            <a:ext cx="5312719" cy="8857352"/>
            <a:chOff x="0" y="0"/>
            <a:chExt cx="1017619" cy="1696573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017619" cy="1696573"/>
            </a:xfrm>
            <a:custGeom>
              <a:avLst/>
              <a:gdLst/>
              <a:ahLst/>
              <a:cxnLst/>
              <a:rect l="l" t="t" r="r" b="b"/>
              <a:pathLst>
                <a:path w="1017619" h="1696573">
                  <a:moveTo>
                    <a:pt x="984103" y="0"/>
                  </a:moveTo>
                  <a:lnTo>
                    <a:pt x="33517" y="0"/>
                  </a:lnTo>
                  <a:cubicBezTo>
                    <a:pt x="15006" y="0"/>
                    <a:pt x="0" y="15006"/>
                    <a:pt x="0" y="33517"/>
                  </a:cubicBezTo>
                  <a:lnTo>
                    <a:pt x="0" y="1663056"/>
                  </a:lnTo>
                  <a:cubicBezTo>
                    <a:pt x="0" y="1681567"/>
                    <a:pt x="15006" y="1696573"/>
                    <a:pt x="33517" y="1696573"/>
                  </a:cubicBezTo>
                  <a:lnTo>
                    <a:pt x="984103" y="1696573"/>
                  </a:lnTo>
                  <a:cubicBezTo>
                    <a:pt x="992992" y="1696573"/>
                    <a:pt x="1001517" y="1693042"/>
                    <a:pt x="1007803" y="1686756"/>
                  </a:cubicBezTo>
                  <a:cubicBezTo>
                    <a:pt x="1014088" y="1680470"/>
                    <a:pt x="1017619" y="1671945"/>
                    <a:pt x="1017619" y="1663056"/>
                  </a:cubicBezTo>
                  <a:lnTo>
                    <a:pt x="1017619" y="33517"/>
                  </a:lnTo>
                  <a:cubicBezTo>
                    <a:pt x="1017619" y="15006"/>
                    <a:pt x="1002614" y="0"/>
                    <a:pt x="984103" y="0"/>
                  </a:cubicBezTo>
                  <a:close/>
                </a:path>
              </a:pathLst>
            </a:custGeom>
            <a:blipFill>
              <a:blip r:embed="rId3"/>
              <a:stretch>
                <a:fillRect l="-74961" r="-7496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4592224"/>
            <a:ext cx="9888139" cy="347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2806" lvl="1" indent="-231403" algn="just">
              <a:lnSpc>
                <a:spcPts val="3001"/>
              </a:lnSpc>
              <a:buFont typeface="Arial"/>
              <a:buChar char="•"/>
            </a:pPr>
            <a:r>
              <a:rPr lang="en-US" sz="21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Generation Speed</a:t>
            </a:r>
          </a:p>
          <a:p>
            <a:pPr marL="925612" lvl="2" indent="-308537" algn="just">
              <a:lnSpc>
                <a:spcPts val="3001"/>
              </a:lnSpc>
              <a:buFont typeface="Arial"/>
              <a:buChar char="⚬"/>
            </a:pPr>
            <a:r>
              <a:rPr lang="en-US" sz="21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Few seconds per documentation task.</a:t>
            </a:r>
          </a:p>
          <a:p>
            <a:pPr marL="462806" lvl="1" indent="-231403" algn="just">
              <a:lnSpc>
                <a:spcPts val="3001"/>
              </a:lnSpc>
              <a:buFont typeface="Arial"/>
              <a:buChar char="•"/>
            </a:pPr>
            <a:r>
              <a:rPr lang="en-US" sz="21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Knowledge Base Scaling</a:t>
            </a:r>
          </a:p>
          <a:p>
            <a:pPr marL="925612" lvl="2" indent="-308537" algn="just">
              <a:lnSpc>
                <a:spcPts val="3001"/>
              </a:lnSpc>
              <a:buFont typeface="Arial"/>
              <a:buChar char="⚬"/>
            </a:pPr>
            <a:r>
              <a:rPr lang="en-US" sz="21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Handles hundreds of documents, including synthetic data.</a:t>
            </a:r>
          </a:p>
          <a:p>
            <a:pPr marL="462806" lvl="1" indent="-231403" algn="just">
              <a:lnSpc>
                <a:spcPts val="3001"/>
              </a:lnSpc>
              <a:buFont typeface="Arial"/>
              <a:buChar char="•"/>
            </a:pPr>
            <a:r>
              <a:rPr lang="en-US" sz="21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Accuracy</a:t>
            </a:r>
          </a:p>
          <a:p>
            <a:pPr marL="925612" lvl="2" indent="-308537" algn="just">
              <a:lnSpc>
                <a:spcPts val="3001"/>
              </a:lnSpc>
              <a:buFont typeface="Arial"/>
              <a:buChar char="⚬"/>
            </a:pPr>
            <a:r>
              <a:rPr lang="en-US" sz="21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85% task completion accuracy based on manual evaluations.</a:t>
            </a:r>
          </a:p>
          <a:p>
            <a:pPr marL="462806" lvl="1" indent="-231403" algn="just">
              <a:lnSpc>
                <a:spcPts val="3001"/>
              </a:lnSpc>
              <a:buFont typeface="Arial"/>
              <a:buChar char="•"/>
            </a:pPr>
            <a:r>
              <a:rPr lang="en-US" sz="21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Visualization Efficiency</a:t>
            </a:r>
          </a:p>
          <a:p>
            <a:pPr marL="925612" lvl="2" indent="-308537" algn="just">
              <a:lnSpc>
                <a:spcPts val="3001"/>
              </a:lnSpc>
              <a:buFont typeface="Arial"/>
              <a:buChar char="⚬"/>
            </a:pPr>
            <a:r>
              <a:rPr lang="en-US" sz="2143" dirty="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Smooth and quick rendering even with large document sets.</a:t>
            </a:r>
          </a:p>
          <a:p>
            <a:pPr algn="just">
              <a:lnSpc>
                <a:spcPts val="3472"/>
              </a:lnSpc>
            </a:pPr>
            <a:endParaRPr lang="en-US" sz="2143" dirty="0">
              <a:solidFill>
                <a:srgbClr val="004AAD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284503" y="3850401"/>
            <a:ext cx="6500878" cy="8162692"/>
          </a:xfrm>
          <a:custGeom>
            <a:avLst/>
            <a:gdLst/>
            <a:ahLst/>
            <a:cxnLst/>
            <a:rect l="l" t="t" r="r" b="b"/>
            <a:pathLst>
              <a:path w="6500878" h="8162692">
                <a:moveTo>
                  <a:pt x="0" y="0"/>
                </a:moveTo>
                <a:lnTo>
                  <a:pt x="6500878" y="0"/>
                </a:lnTo>
                <a:lnTo>
                  <a:pt x="6500878" y="8162692"/>
                </a:lnTo>
                <a:lnTo>
                  <a:pt x="0" y="8162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87372" y="1067800"/>
            <a:ext cx="5058005" cy="3866229"/>
            <a:chOff x="0" y="0"/>
            <a:chExt cx="1627849" cy="12442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7849" cy="1244292"/>
            </a:xfrm>
            <a:custGeom>
              <a:avLst/>
              <a:gdLst/>
              <a:ahLst/>
              <a:cxnLst/>
              <a:rect l="l" t="t" r="r" b="b"/>
              <a:pathLst>
                <a:path w="1627849" h="1244292">
                  <a:moveTo>
                    <a:pt x="35204" y="0"/>
                  </a:moveTo>
                  <a:lnTo>
                    <a:pt x="1592644" y="0"/>
                  </a:lnTo>
                  <a:cubicBezTo>
                    <a:pt x="1601981" y="0"/>
                    <a:pt x="1610935" y="3709"/>
                    <a:pt x="1617538" y="10311"/>
                  </a:cubicBezTo>
                  <a:cubicBezTo>
                    <a:pt x="1624140" y="16913"/>
                    <a:pt x="1627849" y="25868"/>
                    <a:pt x="1627849" y="35204"/>
                  </a:cubicBezTo>
                  <a:lnTo>
                    <a:pt x="1627849" y="1209088"/>
                  </a:lnTo>
                  <a:cubicBezTo>
                    <a:pt x="1627849" y="1228531"/>
                    <a:pt x="1612087" y="1244292"/>
                    <a:pt x="1592644" y="1244292"/>
                  </a:cubicBezTo>
                  <a:lnTo>
                    <a:pt x="35204" y="1244292"/>
                  </a:lnTo>
                  <a:cubicBezTo>
                    <a:pt x="25868" y="1244292"/>
                    <a:pt x="16913" y="1240583"/>
                    <a:pt x="10311" y="1233981"/>
                  </a:cubicBezTo>
                  <a:cubicBezTo>
                    <a:pt x="3709" y="1227379"/>
                    <a:pt x="0" y="1218425"/>
                    <a:pt x="0" y="1209088"/>
                  </a:cubicBezTo>
                  <a:lnTo>
                    <a:pt x="0" y="35204"/>
                  </a:lnTo>
                  <a:cubicBezTo>
                    <a:pt x="0" y="25868"/>
                    <a:pt x="3709" y="16913"/>
                    <a:pt x="10311" y="10311"/>
                  </a:cubicBezTo>
                  <a:cubicBezTo>
                    <a:pt x="16913" y="3709"/>
                    <a:pt x="25868" y="0"/>
                    <a:pt x="35204" y="0"/>
                  </a:cubicBezTo>
                  <a:close/>
                </a:path>
              </a:pathLst>
            </a:custGeom>
            <a:blipFill>
              <a:blip r:embed="rId5"/>
              <a:stretch>
                <a:fillRect l="-958" r="-9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87372" y="5392071"/>
            <a:ext cx="5058005" cy="3866229"/>
            <a:chOff x="0" y="0"/>
            <a:chExt cx="1627849" cy="12442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27849" cy="1244292"/>
            </a:xfrm>
            <a:custGeom>
              <a:avLst/>
              <a:gdLst/>
              <a:ahLst/>
              <a:cxnLst/>
              <a:rect l="l" t="t" r="r" b="b"/>
              <a:pathLst>
                <a:path w="1627849" h="1244292">
                  <a:moveTo>
                    <a:pt x="35204" y="0"/>
                  </a:moveTo>
                  <a:lnTo>
                    <a:pt x="1592644" y="0"/>
                  </a:lnTo>
                  <a:cubicBezTo>
                    <a:pt x="1601981" y="0"/>
                    <a:pt x="1610935" y="3709"/>
                    <a:pt x="1617538" y="10311"/>
                  </a:cubicBezTo>
                  <a:cubicBezTo>
                    <a:pt x="1624140" y="16913"/>
                    <a:pt x="1627849" y="25868"/>
                    <a:pt x="1627849" y="35204"/>
                  </a:cubicBezTo>
                  <a:lnTo>
                    <a:pt x="1627849" y="1209088"/>
                  </a:lnTo>
                  <a:cubicBezTo>
                    <a:pt x="1627849" y="1228531"/>
                    <a:pt x="1612087" y="1244292"/>
                    <a:pt x="1592644" y="1244292"/>
                  </a:cubicBezTo>
                  <a:lnTo>
                    <a:pt x="35204" y="1244292"/>
                  </a:lnTo>
                  <a:cubicBezTo>
                    <a:pt x="25868" y="1244292"/>
                    <a:pt x="16913" y="1240583"/>
                    <a:pt x="10311" y="1233981"/>
                  </a:cubicBezTo>
                  <a:cubicBezTo>
                    <a:pt x="3709" y="1227379"/>
                    <a:pt x="0" y="1218425"/>
                    <a:pt x="0" y="1209088"/>
                  </a:cubicBezTo>
                  <a:lnTo>
                    <a:pt x="0" y="35204"/>
                  </a:lnTo>
                  <a:cubicBezTo>
                    <a:pt x="0" y="25868"/>
                    <a:pt x="3709" y="16913"/>
                    <a:pt x="10311" y="10311"/>
                  </a:cubicBezTo>
                  <a:cubicBezTo>
                    <a:pt x="16913" y="3709"/>
                    <a:pt x="25868" y="0"/>
                    <a:pt x="35204" y="0"/>
                  </a:cubicBezTo>
                  <a:close/>
                </a:path>
              </a:pathLst>
            </a:custGeom>
            <a:blipFill>
              <a:blip r:embed="rId6"/>
              <a:stretch>
                <a:fillRect l="-7328" r="-73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4006337" y="341167"/>
            <a:ext cx="6500878" cy="8162692"/>
          </a:xfrm>
          <a:custGeom>
            <a:avLst/>
            <a:gdLst/>
            <a:ahLst/>
            <a:cxnLst/>
            <a:rect l="l" t="t" r="r" b="b"/>
            <a:pathLst>
              <a:path w="6500878" h="8162692">
                <a:moveTo>
                  <a:pt x="0" y="0"/>
                </a:moveTo>
                <a:lnTo>
                  <a:pt x="6500877" y="0"/>
                </a:lnTo>
                <a:lnTo>
                  <a:pt x="6500877" y="8162691"/>
                </a:lnTo>
                <a:lnTo>
                  <a:pt x="0" y="8162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323896" y="1182100"/>
            <a:ext cx="8585880" cy="102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3"/>
              </a:lnSpc>
              <a:spcBef>
                <a:spcPct val="0"/>
              </a:spcBef>
            </a:pPr>
            <a:r>
              <a:rPr lang="en-US" sz="7556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Less</a:t>
            </a:r>
            <a:r>
              <a:rPr lang="en-US" sz="7556" b="1" u="none" strike="noStrike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ons Learned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53256" y="2953289"/>
            <a:ext cx="10468699" cy="5242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Prompt Engineering is Critical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Fine-tuned prompts significantly improved content quality.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Adaptive Visualization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Dynamic t-SNE perplexity adjustment for stability.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Secure API Key Handling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Protected sensitive information using environment variables.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Synthetic Data Value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Boosted system robustness by simulating real-world scenarios.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Future Enhancements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Multi-model integration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Semantic search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User authentication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91425" y="7688153"/>
            <a:ext cx="10335425" cy="3140294"/>
          </a:xfrm>
          <a:custGeom>
            <a:avLst/>
            <a:gdLst/>
            <a:ahLst/>
            <a:cxnLst/>
            <a:rect l="l" t="t" r="r" b="b"/>
            <a:pathLst>
              <a:path w="10335425" h="3140294">
                <a:moveTo>
                  <a:pt x="0" y="0"/>
                </a:moveTo>
                <a:lnTo>
                  <a:pt x="10335425" y="0"/>
                </a:lnTo>
                <a:lnTo>
                  <a:pt x="10335425" y="3140294"/>
                </a:lnTo>
                <a:lnTo>
                  <a:pt x="0" y="3140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91091" y="3498378"/>
            <a:ext cx="9358363" cy="3489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DocuGenAI combines advanced AI, RAG, multimodal integration, and visualization to revolutionize technical documentation.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Impact: Makes documentation creation faster, richer, and more user-friendly.</a:t>
            </a:r>
          </a:p>
          <a:p>
            <a:pPr marL="535433" lvl="1" indent="-267716" algn="just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Next Steps: Expand capabilities with semantic search, multi-model support, and security enhancements.</a:t>
            </a:r>
          </a:p>
          <a:p>
            <a:pPr algn="just">
              <a:lnSpc>
                <a:spcPts val="3472"/>
              </a:lnSpc>
            </a:pPr>
            <a:endParaRPr lang="en-US" sz="2480">
              <a:solidFill>
                <a:srgbClr val="004AAD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3293" y="1820756"/>
            <a:ext cx="9358363" cy="102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83"/>
              </a:lnSpc>
              <a:spcBef>
                <a:spcPct val="0"/>
              </a:spcBef>
            </a:pPr>
            <a:r>
              <a:rPr lang="en-US" sz="7556" b="1" u="none" strike="noStrike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Conclusion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081656" y="2598661"/>
            <a:ext cx="5827781" cy="4454629"/>
            <a:chOff x="0" y="0"/>
            <a:chExt cx="1627849" cy="12442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27849" cy="1244292"/>
            </a:xfrm>
            <a:custGeom>
              <a:avLst/>
              <a:gdLst/>
              <a:ahLst/>
              <a:cxnLst/>
              <a:rect l="l" t="t" r="r" b="b"/>
              <a:pathLst>
                <a:path w="1627849" h="1244292">
                  <a:moveTo>
                    <a:pt x="30554" y="0"/>
                  </a:moveTo>
                  <a:lnTo>
                    <a:pt x="1597294" y="0"/>
                  </a:lnTo>
                  <a:cubicBezTo>
                    <a:pt x="1605398" y="0"/>
                    <a:pt x="1613169" y="3219"/>
                    <a:pt x="1618900" y="8949"/>
                  </a:cubicBezTo>
                  <a:cubicBezTo>
                    <a:pt x="1624630" y="14679"/>
                    <a:pt x="1627849" y="22451"/>
                    <a:pt x="1627849" y="30554"/>
                  </a:cubicBezTo>
                  <a:lnTo>
                    <a:pt x="1627849" y="1213738"/>
                  </a:lnTo>
                  <a:cubicBezTo>
                    <a:pt x="1627849" y="1230612"/>
                    <a:pt x="1614169" y="1244292"/>
                    <a:pt x="1597294" y="1244292"/>
                  </a:cubicBezTo>
                  <a:lnTo>
                    <a:pt x="30554" y="1244292"/>
                  </a:lnTo>
                  <a:cubicBezTo>
                    <a:pt x="22451" y="1244292"/>
                    <a:pt x="14679" y="1241073"/>
                    <a:pt x="8949" y="1235343"/>
                  </a:cubicBezTo>
                  <a:cubicBezTo>
                    <a:pt x="3219" y="1229613"/>
                    <a:pt x="0" y="1221841"/>
                    <a:pt x="0" y="1213738"/>
                  </a:cubicBezTo>
                  <a:lnTo>
                    <a:pt x="0" y="30554"/>
                  </a:lnTo>
                  <a:cubicBezTo>
                    <a:pt x="0" y="13680"/>
                    <a:pt x="13680" y="0"/>
                    <a:pt x="30554" y="0"/>
                  </a:cubicBezTo>
                  <a:close/>
                </a:path>
              </a:pathLst>
            </a:custGeom>
            <a:blipFill>
              <a:blip r:embed="rId5"/>
              <a:stretch>
                <a:fillRect l="-7256" r="-72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694164" y="1954516"/>
            <a:ext cx="8624345" cy="8624345"/>
          </a:xfrm>
          <a:custGeom>
            <a:avLst/>
            <a:gdLst/>
            <a:ahLst/>
            <a:cxnLst/>
            <a:rect l="l" t="t" r="r" b="b"/>
            <a:pathLst>
              <a:path w="8624345" h="8624345">
                <a:moveTo>
                  <a:pt x="0" y="0"/>
                </a:moveTo>
                <a:lnTo>
                  <a:pt x="8624345" y="0"/>
                </a:lnTo>
                <a:lnTo>
                  <a:pt x="8624345" y="8624345"/>
                </a:lnTo>
                <a:lnTo>
                  <a:pt x="0" y="8624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2770135" y="2867414"/>
            <a:ext cx="4489165" cy="9311258"/>
          </a:xfrm>
          <a:custGeom>
            <a:avLst/>
            <a:gdLst/>
            <a:ahLst/>
            <a:cxnLst/>
            <a:rect l="l" t="t" r="r" b="b"/>
            <a:pathLst>
              <a:path w="4489165" h="9311258">
                <a:moveTo>
                  <a:pt x="4489165" y="0"/>
                </a:moveTo>
                <a:lnTo>
                  <a:pt x="0" y="0"/>
                </a:lnTo>
                <a:lnTo>
                  <a:pt x="0" y="9311259"/>
                </a:lnTo>
                <a:lnTo>
                  <a:pt x="4489165" y="9311259"/>
                </a:lnTo>
                <a:lnTo>
                  <a:pt x="4489165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-186569" y="-483186"/>
            <a:ext cx="8624345" cy="8624345"/>
          </a:xfrm>
          <a:custGeom>
            <a:avLst/>
            <a:gdLst/>
            <a:ahLst/>
            <a:cxnLst/>
            <a:rect l="l" t="t" r="r" b="b"/>
            <a:pathLst>
              <a:path w="8624345" h="8624345">
                <a:moveTo>
                  <a:pt x="0" y="0"/>
                </a:moveTo>
                <a:lnTo>
                  <a:pt x="8624345" y="0"/>
                </a:lnTo>
                <a:lnTo>
                  <a:pt x="8624345" y="8624346"/>
                </a:lnTo>
                <a:lnTo>
                  <a:pt x="0" y="8624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411561" y="3010289"/>
            <a:ext cx="7606075" cy="135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20"/>
              </a:lnSpc>
              <a:spcBef>
                <a:spcPct val="0"/>
              </a:spcBef>
            </a:pPr>
            <a:r>
              <a:rPr lang="en-US" sz="9922" b="1" u="none" strike="noStrike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Thank You!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07993" y="5076825"/>
            <a:ext cx="9358363" cy="216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11"/>
              </a:lnSpc>
            </a:pPr>
            <a:r>
              <a:rPr lang="en-US" sz="3079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TEAM MEMBERS:</a:t>
            </a:r>
          </a:p>
          <a:p>
            <a:pPr algn="just">
              <a:lnSpc>
                <a:spcPts val="4311"/>
              </a:lnSpc>
            </a:pPr>
            <a:endParaRPr lang="en-US" sz="3079">
              <a:solidFill>
                <a:srgbClr val="004AAD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664969" lvl="1" indent="-332485" algn="just">
              <a:lnSpc>
                <a:spcPts val="4311"/>
              </a:lnSpc>
              <a:buAutoNum type="arabicPeriod"/>
            </a:pPr>
            <a:r>
              <a:rPr lang="en-US" sz="3079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Aseem Deshmukh {NUID: 002743798}</a:t>
            </a:r>
          </a:p>
          <a:p>
            <a:pPr marL="664969" lvl="1" indent="-332485" algn="just">
              <a:lnSpc>
                <a:spcPts val="4311"/>
              </a:lnSpc>
              <a:buAutoNum type="arabicPeriod"/>
            </a:pPr>
            <a:r>
              <a:rPr lang="en-US" sz="3079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Diya Gandhi {NUID: 002340006}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</Words>
  <Application>Microsoft Macintosh PowerPoint</Application>
  <PresentationFormat>Custom</PresentationFormat>
  <Paragraphs>69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File</vt:lpstr>
      <vt:lpstr>Be Vietnam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DocuGenAI</dc:title>
  <cp:lastModifiedBy>Diya Gandhi</cp:lastModifiedBy>
  <cp:revision>2</cp:revision>
  <dcterms:created xsi:type="dcterms:W3CDTF">2006-08-16T00:00:00Z</dcterms:created>
  <dcterms:modified xsi:type="dcterms:W3CDTF">2025-04-26T18:46:56Z</dcterms:modified>
  <dc:identifier>DAGlvtJHJlk</dc:identifier>
</cp:coreProperties>
</file>